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1" r:id="rId29"/>
    <p:sldId id="282" r:id="rId30"/>
    <p:sldId id="285" r:id="rId31"/>
    <p:sldId id="286" r:id="rId32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01E2-1168-7964-C3C9-ECE1ADD31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0BECD-8D17-8102-3369-0C3E12F5A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22CFC-2B56-998E-50C7-29ADA6E7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D41C6-02BD-6EEE-635A-DBC5CABD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A0E72-F96B-BAE1-19A5-3FB3FBDF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0476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F04A-3772-D958-4723-AD62FF5B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5C78E-4A8B-47CD-75B8-4C7FC107A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47C0-6C4B-CF4C-0772-3FA4441A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DFD9B-DA60-B97A-F049-B4CC0144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8044-7200-BA32-883B-4857455B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96361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BD48F-9328-1A5C-01FB-F376A5E96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61538-5926-54D1-0325-1BDDECD94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8374A-19BA-DAC4-1B57-A6107F4D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DFE60-A790-174D-E230-E0D6BFD4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920D3-6201-BBFA-BF28-4A10D0A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8193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5065-B07B-679D-328A-F9BD50BE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D6D4-8C67-9E85-7650-28819BAED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268C4-0FCD-A5CC-F29D-20D18439C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B0F4B-B802-3F22-81C1-4935807C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F35EB-52B9-44B5-8E1B-5FB70793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85561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74B61-F43D-FAD4-CA90-F1480579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F205B-106F-872A-CE7F-F48CC160B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D72A7-EFB5-15CE-4727-E99612D5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93D3A-149F-2108-C473-399EDA27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C8FDE-7C88-E3C7-C256-68CDFF25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62424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86AC-4217-EAF2-5659-5975906A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43CE8-8F94-F138-3901-2E401DD7B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5B50-9ECC-4547-3E40-5B9EE1038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38466-BB99-5959-2F23-6390868EC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909FB-E470-6CCE-CD5C-5CBF8FD3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EFE25-0DED-E596-9EE4-B9F89EB5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75525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AD9D-AB2A-DE14-8E17-0D08AC176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7A6BE-0650-0FE3-5E29-BA71B66CD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12A5D-C15E-D62F-DEAF-B87EFFE6B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6B6D7-2032-089B-63B0-EC5EEBF3A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EAE38-8977-003F-4239-9867489FB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299E36-9323-731B-6169-2A273668D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57302-7CD9-2E78-DEE2-8CF01719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AB8A3-F271-CDDB-7CE2-6E9A4675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16455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0E3D-794F-3EE6-418F-B595F820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2CFC8-7EB0-164D-10AE-448D77B2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299A0-AA15-E973-4943-5E4F573B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CDA3B-2BA4-CD19-68FB-3EA018A2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04179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807FFE-74FE-A201-88A4-1A70460D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95FDC-E6F3-B495-5755-E5E6853D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22B14-7511-981E-0DF5-51B88CD3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7442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680A-296B-3DA5-3868-2317A11B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3C2DA-C2FE-2E67-46E3-9230E6314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830C9-94AE-FF02-8137-D7E7D852A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E4474-74F8-B546-9CCC-D8C1279F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C3031-7474-CF29-A23F-E5CEACE8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08B26-2DDA-120B-B996-ED7ED367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65594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002E-62F7-AFBB-5733-EAB9E215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5A890-0DB9-F855-9A4C-5B6385CED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8506-3817-EEC1-AD4A-945B1804E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BF2FB-8A55-FEC2-FF5C-74CA48A2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9469-43D4-2294-F84B-0CF9C4D2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E272D-1EAC-5A27-D613-68DAFC58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18108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C5CA8-4EC2-132F-F209-D49D2BF9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9B42D-F22F-28F4-F320-758114A59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4F5F0-6379-9082-3630-B07332F73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8BAF0-1BEC-1E4B-8F6B-C9A2064ED033}" type="datetimeFigureOut">
              <a:rPr lang="en-BG" smtClean="0"/>
              <a:t>19.06.22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AEC9A-63C1-FEFE-B934-A6F329EF2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9EC1F-8228-3C12-5DEE-3ECB0EEFB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B79F-CA9A-184A-8F27-8F6502A1E4A0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7421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124.jpg"/><Relationship Id="rId7" Type="http://schemas.openxmlformats.org/officeDocument/2006/relationships/image" Target="../media/image128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g"/><Relationship Id="rId10" Type="http://schemas.openxmlformats.org/officeDocument/2006/relationships/image" Target="../media/image131.jpeg"/><Relationship Id="rId4" Type="http://schemas.openxmlformats.org/officeDocument/2006/relationships/image" Target="../media/image125.jpg"/><Relationship Id="rId9" Type="http://schemas.openxmlformats.org/officeDocument/2006/relationships/image" Target="../media/image13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8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179.jpg"/><Relationship Id="rId7" Type="http://schemas.openxmlformats.org/officeDocument/2006/relationships/image" Target="../media/image183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g"/><Relationship Id="rId5" Type="http://schemas.openxmlformats.org/officeDocument/2006/relationships/image" Target="../media/image181.jpg"/><Relationship Id="rId10" Type="http://schemas.openxmlformats.org/officeDocument/2006/relationships/image" Target="../media/image186.jpg"/><Relationship Id="rId4" Type="http://schemas.openxmlformats.org/officeDocument/2006/relationships/image" Target="../media/image180.jpg"/><Relationship Id="rId9" Type="http://schemas.openxmlformats.org/officeDocument/2006/relationships/image" Target="../media/image18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g"/><Relationship Id="rId13" Type="http://schemas.openxmlformats.org/officeDocument/2006/relationships/image" Target="../media/image200.jpg"/><Relationship Id="rId3" Type="http://schemas.openxmlformats.org/officeDocument/2006/relationships/image" Target="../media/image190.jpg"/><Relationship Id="rId7" Type="http://schemas.openxmlformats.org/officeDocument/2006/relationships/image" Target="../media/image194.jpg"/><Relationship Id="rId12" Type="http://schemas.openxmlformats.org/officeDocument/2006/relationships/image" Target="../media/image199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11" Type="http://schemas.openxmlformats.org/officeDocument/2006/relationships/image" Target="../media/image198.jpg"/><Relationship Id="rId5" Type="http://schemas.openxmlformats.org/officeDocument/2006/relationships/image" Target="../media/image192.jpg"/><Relationship Id="rId10" Type="http://schemas.openxmlformats.org/officeDocument/2006/relationships/image" Target="../media/image197.jpg"/><Relationship Id="rId4" Type="http://schemas.openxmlformats.org/officeDocument/2006/relationships/image" Target="../media/image191.jpg"/><Relationship Id="rId9" Type="http://schemas.openxmlformats.org/officeDocument/2006/relationships/image" Target="../media/image196.jpg"/><Relationship Id="rId14" Type="http://schemas.openxmlformats.org/officeDocument/2006/relationships/image" Target="../media/image20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g"/><Relationship Id="rId5" Type="http://schemas.openxmlformats.org/officeDocument/2006/relationships/image" Target="../media/image212.jpeg"/><Relationship Id="rId4" Type="http://schemas.openxmlformats.org/officeDocument/2006/relationships/image" Target="../media/image2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g"/><Relationship Id="rId3" Type="http://schemas.openxmlformats.org/officeDocument/2006/relationships/image" Target="../media/image222.jpg"/><Relationship Id="rId7" Type="http://schemas.openxmlformats.org/officeDocument/2006/relationships/image" Target="../media/image226.jp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g"/><Relationship Id="rId5" Type="http://schemas.openxmlformats.org/officeDocument/2006/relationships/image" Target="../media/image224.jpg"/><Relationship Id="rId10" Type="http://schemas.openxmlformats.org/officeDocument/2006/relationships/image" Target="../media/image229.jpg"/><Relationship Id="rId4" Type="http://schemas.openxmlformats.org/officeDocument/2006/relationships/image" Target="../media/image223.jpg"/><Relationship Id="rId9" Type="http://schemas.openxmlformats.org/officeDocument/2006/relationships/image" Target="../media/image2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tif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B831-44F9-F8E1-20D3-8F6D3A46B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„Дигитална библиотека „Българска литературна критика“</a:t>
            </a:r>
            <a:endParaRPr lang="en-B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FF1EC-A40A-B212-77D6-9DF6E00B4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 от Фонд „Научни изследвания“ с дог. № КП-06-ОПР 05/11 от 17.12.2018</a:t>
            </a:r>
            <a:endParaRPr lang="en-BG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1A42F-DFFB-86A1-5C44-0D72E6AA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78" y="4350802"/>
            <a:ext cx="2364179" cy="2364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FB701-E7AA-439E-D04C-60DE9324D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83" y="4350802"/>
            <a:ext cx="2372872" cy="2364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C4869-4DC5-BD98-7700-1BD12CEE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660" y="5257800"/>
            <a:ext cx="4971803" cy="12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1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A8F4-22EE-B9B5-F2E4-0281C091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 Константинов,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9AF41-552A-0390-B0EA-4EF2B6331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758" y="1306285"/>
            <a:ext cx="2298591" cy="31487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02EE8-69BB-AA88-871F-27F1E516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701" y="1456506"/>
            <a:ext cx="3422975" cy="2510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93449-2A01-A64A-E89C-8DEFDD28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399" y="4027502"/>
            <a:ext cx="1960120" cy="2830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43A326-1F72-8566-A30C-25BC0F57A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58" y="4455041"/>
            <a:ext cx="3111106" cy="2328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7C953B-A45F-7D07-FD20-A2EF389DF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487" y="2434440"/>
            <a:ext cx="2809059" cy="4245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3B9B22-C1A0-B0FF-D233-B0AF3D4F1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727" y="4434245"/>
            <a:ext cx="3681352" cy="22456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5607F1-43E0-45A8-764E-826E89E9B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7701" y="620484"/>
            <a:ext cx="2569771" cy="36279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F59A3D-44B6-ACFE-A09B-C18CA946D6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2677" y="1456506"/>
            <a:ext cx="1591292" cy="19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C365-CEE9-2320-967F-012DBFC0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 Константинов,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818E1-EF12-A6C0-0911-FC0710D1D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10" y="1905949"/>
            <a:ext cx="2447857" cy="32783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401F5-9846-93D8-49DC-243495A3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82" y="1905949"/>
            <a:ext cx="2333175" cy="3713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FD9F7-1542-E9D3-2502-25A9A2C54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02" y="2481580"/>
            <a:ext cx="2037886" cy="2883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CD55F-493B-AB3F-B820-A80AB8473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147" y="2525679"/>
            <a:ext cx="1945246" cy="2658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A179E-769D-7F6E-A5FF-FE50452A6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079" y="2481579"/>
            <a:ext cx="1945245" cy="27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6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AD74-1046-2126-8176-74FA527D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 Цанев,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F6AD7-81A2-3B4A-0BB5-74B5BD2E2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766" y="1466094"/>
            <a:ext cx="2323142" cy="19312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06B2A-58EE-2B7E-14B9-01471244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9" y="3507481"/>
            <a:ext cx="3677474" cy="2085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D45A1-3852-0AAD-F8C2-167EE4BCB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637" y="247072"/>
            <a:ext cx="1873827" cy="3374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DB8C8-2D53-C53A-F3B9-655BF8111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964" y="1388500"/>
            <a:ext cx="3257641" cy="204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3A0811-14BE-1741-2D6E-9CA06A598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48" y="3652705"/>
            <a:ext cx="2329295" cy="1686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31738E-1F9E-E66A-6EFF-79C58091E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578" y="1466981"/>
            <a:ext cx="2514600" cy="193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1BA543-0FB5-336A-152C-6FC76BBB9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8481" y="3429000"/>
            <a:ext cx="2781300" cy="213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75B0A-F185-2A04-EA97-856E22058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9637" y="3621975"/>
            <a:ext cx="2574772" cy="2716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B2742A-A147-3108-9C1A-F3197821DA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678" y="5480621"/>
            <a:ext cx="1846521" cy="128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753D9C-F2EE-FB5D-6155-2DF24D46A3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694" y="5069130"/>
            <a:ext cx="2385315" cy="17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568A-CE07-B4BB-04F5-4F3160E9D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Димитър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Митов,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05FA0-DECA-28A7-475F-400B63FFD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9486" y="3951523"/>
            <a:ext cx="3915509" cy="27139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6835D-16B8-696E-45EB-EA04C59C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3" y="1522149"/>
            <a:ext cx="4063945" cy="2533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53EA81-2F61-8EC4-0F69-CE0ADB9F2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151" y="1418330"/>
            <a:ext cx="3627309" cy="2420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15AC4F-069A-EF87-46DC-63F0C3754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855" y="1418330"/>
            <a:ext cx="1717665" cy="2842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0EB3C1-650C-4512-E36D-E3C9D0AFB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28" y="4124609"/>
            <a:ext cx="3611187" cy="2563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532E15-F885-9E84-7210-F477A0B62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764" y="1466685"/>
            <a:ext cx="1580158" cy="2708842"/>
          </a:xfrm>
          <a:prstGeom prst="rect">
            <a:avLst/>
          </a:prstGeom>
        </p:spPr>
      </p:pic>
      <p:pic>
        <p:nvPicPr>
          <p:cNvPr id="1026" name="Picture 2" descr="Gallery">
            <a:extLst>
              <a:ext uri="{FF2B5EF4-FFF2-40B4-BE49-F238E27FC236}">
                <a16:creationId xmlns:a16="http://schemas.microsoft.com/office/drawing/2014/main" id="{158E8B15-30A7-831C-BD3C-36C602F8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06" y="4362415"/>
            <a:ext cx="3406308" cy="22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7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669-3818-C8D5-41D6-59DBF1111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Димитър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Митов,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6A0054-BA6F-E362-B450-E32BD40D9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444" y="1509771"/>
            <a:ext cx="2367662" cy="32732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EBAA5-3B78-16C6-D0BE-C9BD3EE5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52" y="1966360"/>
            <a:ext cx="2287503" cy="3191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CF31C7-5C0A-91D5-060D-32F63242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56" y="1401210"/>
            <a:ext cx="2288161" cy="3207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00F93-F885-EBDA-A7FD-57B718D2C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136" y="1709969"/>
            <a:ext cx="2281745" cy="3191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F56A82-D8F2-7788-BCFC-E52BF7984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421" y="3305595"/>
            <a:ext cx="2367662" cy="3319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9B2EB5-591C-4895-A002-1DA474617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913" y="2593075"/>
            <a:ext cx="2889366" cy="40316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26E3FD-6167-87F8-8F06-FF85FA026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647" y="3663029"/>
            <a:ext cx="2068353" cy="2990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5EF058-B89F-E3F5-CE5D-BD3ADDC9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5588" y="4157330"/>
            <a:ext cx="1863189" cy="25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4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1796-E9EA-991A-62E4-0CB37D4F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 Каранфилов, НЛМ и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39EA8A-CC51-6533-0C86-51BFA3816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770" y="1531916"/>
            <a:ext cx="3509453" cy="26262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2BD75-C8AB-C5ED-2B03-D93718E68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0" y="4381994"/>
            <a:ext cx="3222980" cy="2363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1F195E-1106-2E10-BA3C-3D83C7D3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457" y="1591457"/>
            <a:ext cx="2661438" cy="3972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A47E5-3FC9-8A01-DE94-4B0A7830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829" y="3360303"/>
            <a:ext cx="1776564" cy="2203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37A3E9-FAEC-D921-E0DB-A49212EBB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104" y="1322026"/>
            <a:ext cx="1989348" cy="3046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3284AA-9515-DF82-1FC8-B3026CF0D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486" y="3737355"/>
            <a:ext cx="1870127" cy="2766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F844D4-1C85-4F54-624F-D29200AA6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863" y="3120645"/>
            <a:ext cx="1983754" cy="2959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DAAC16-E174-9D71-0255-18018B3102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1642" y="1322026"/>
            <a:ext cx="1869680" cy="30460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097A7A-7EDC-DBAE-EB50-F7079FC2C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335" y="4381994"/>
            <a:ext cx="1394477" cy="23635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953EEF-5E66-148B-1536-9F684B6C5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1642" y="4514752"/>
            <a:ext cx="2908607" cy="22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6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6188-FB13-0A21-A9AB-A57D4E50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Здравко Петров,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42017-6366-5B9B-CFE8-87BA4F3D3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376" y="1403992"/>
            <a:ext cx="2942706" cy="22320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54106-B2FE-C21D-4103-F9CFE35D3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76" y="3749151"/>
            <a:ext cx="2147224" cy="2768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EAA65-B3D8-E577-CCC3-0D9788F8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66" y="3636044"/>
            <a:ext cx="4466695" cy="2927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3C08C-0F0E-274C-A716-57B386AC0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375" y="1527551"/>
            <a:ext cx="3465235" cy="2067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86FEAD-AC87-865C-31B1-A342ED185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787" y="1356933"/>
            <a:ext cx="2153824" cy="22088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E9B4E3-0449-979F-AC01-4876DF7AF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0048" y="3595141"/>
            <a:ext cx="2381952" cy="3361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0C1878-9DB5-FFFA-4865-AC0D7D447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740" y="4341958"/>
            <a:ext cx="3117270" cy="2150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1FD287-1306-EE4B-3F2E-1A5B24F1C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001" y="1356933"/>
            <a:ext cx="2241096" cy="29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2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92BE-8C64-827B-EF3E-BD61331F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Мешеков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301D53-EDD7-A139-443C-A7998DC88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54" y="1948056"/>
            <a:ext cx="1984585" cy="28486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89F58-5BDA-F28A-1CFE-50CD9CBEE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866" y="1969516"/>
            <a:ext cx="1842392" cy="284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484E3-DA1A-B123-F4D8-8FDCDDE26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903" y="1962565"/>
            <a:ext cx="1875386" cy="2848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46244F-4F4B-CDB7-8777-D4D14CD8B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110" y="1948056"/>
            <a:ext cx="1899125" cy="2848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9AC0A7-E724-D713-63EA-2C54FEEF0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674" y="1969516"/>
            <a:ext cx="1808819" cy="2886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7840DB-85D4-0A3E-C1A5-F9363F820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932" y="2004656"/>
            <a:ext cx="1937109" cy="28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9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1E87-8425-D3A9-E7D6-E880BA42E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Гълъбов,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C5B83-C11B-4B5C-A38B-ED1CE4C8E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262" y="1398904"/>
            <a:ext cx="2590544" cy="30657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99CF4-2055-A52C-D951-8BD28C8C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925" y="1372724"/>
            <a:ext cx="2268956" cy="3573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618C42-997E-C0AC-34F9-9D12CC61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38" y="4750779"/>
            <a:ext cx="3102749" cy="2078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A44934-687F-E17F-FE00-F57D1E41D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806" y="1608720"/>
            <a:ext cx="2495464" cy="2819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91AB40-7113-6343-226E-78293DF35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643" y="1338222"/>
            <a:ext cx="2562846" cy="3463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F52D98-FC03-2FD9-3A50-3711FE0EB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360" y="1372724"/>
            <a:ext cx="1907804" cy="3486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8E1099-0754-2BAC-9FA5-A14D6E53B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31" y="4249957"/>
            <a:ext cx="1831845" cy="2418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45BAFB-7B33-F7B2-4B58-03EF926C3F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6444" y="4249957"/>
            <a:ext cx="3476684" cy="2470113"/>
          </a:xfrm>
          <a:prstGeom prst="rect">
            <a:avLst/>
          </a:prstGeom>
        </p:spPr>
      </p:pic>
      <p:pic>
        <p:nvPicPr>
          <p:cNvPr id="2050" name="Picture 2" descr="Gallery">
            <a:extLst>
              <a:ext uri="{FF2B5EF4-FFF2-40B4-BE49-F238E27FC236}">
                <a16:creationId xmlns:a16="http://schemas.microsoft.com/office/drawing/2014/main" id="{E20A80E7-D13F-B3A5-BA63-9F8EAA62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85" y="4750779"/>
            <a:ext cx="2739653" cy="19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934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040E-7676-37E9-EE3C-3EB9A3D2D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Кръстьо Куюмджиев,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7346F4-87AC-24AD-CBA2-C82BEF967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25" y="4293788"/>
            <a:ext cx="3077376" cy="19714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6AA0E-8DF8-EAFB-9B06-C69B93383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87" y="1468279"/>
            <a:ext cx="3669446" cy="2495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18F15F-AE7E-286F-5D3E-C6F4006C2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964" y="1348736"/>
            <a:ext cx="3760849" cy="2737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F4E067-D6C0-9E34-A078-068B97C79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802" y="1468279"/>
            <a:ext cx="3050396" cy="2495224"/>
          </a:xfrm>
          <a:prstGeom prst="rect">
            <a:avLst/>
          </a:prstGeom>
        </p:spPr>
      </p:pic>
      <p:pic>
        <p:nvPicPr>
          <p:cNvPr id="3074" name="Picture 2" descr="Gallery">
            <a:extLst>
              <a:ext uri="{FF2B5EF4-FFF2-40B4-BE49-F238E27FC236}">
                <a16:creationId xmlns:a16="http://schemas.microsoft.com/office/drawing/2014/main" id="{98E14685-9BCB-46A2-EC07-677EE218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91" y="4187141"/>
            <a:ext cx="1766873" cy="24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llery">
            <a:extLst>
              <a:ext uri="{FF2B5EF4-FFF2-40B4-BE49-F238E27FC236}">
                <a16:creationId xmlns:a16="http://schemas.microsoft.com/office/drawing/2014/main" id="{F511DA4F-C838-0CB6-945D-BBF22824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05" y="4187141"/>
            <a:ext cx="2902726" cy="22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llery">
            <a:extLst>
              <a:ext uri="{FF2B5EF4-FFF2-40B4-BE49-F238E27FC236}">
                <a16:creationId xmlns:a16="http://schemas.microsoft.com/office/drawing/2014/main" id="{3FC6DBC1-F9DE-2C69-5910-7C3C344D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947" y="4187141"/>
            <a:ext cx="1794948" cy="25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allery">
            <a:extLst>
              <a:ext uri="{FF2B5EF4-FFF2-40B4-BE49-F238E27FC236}">
                <a16:creationId xmlns:a16="http://schemas.microsoft.com/office/drawing/2014/main" id="{F01B7DCA-C097-F30B-2AED-CCBC0678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47" y="4187141"/>
            <a:ext cx="1884704" cy="26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5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CC4C-12EC-0F08-AFC1-6953A7567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 1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E577E-8F6E-C9BC-7892-7FEE026F4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Архивни документи</a:t>
            </a:r>
            <a:endParaRPr lang="en-B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9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9A49-1880-5954-327E-42E6B9AD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Малчо Николов, Университетски архив на НБУ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57EA85-02B6-D47E-22E2-FAE86CD57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134" y="1194445"/>
            <a:ext cx="1674685" cy="27230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4B89A-67F9-65B2-D6B2-19BA6B1F6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515" y="1269450"/>
            <a:ext cx="2101207" cy="2586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E737E-B19F-2A7C-85A3-4D2C372D3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865" y="4028075"/>
            <a:ext cx="1804215" cy="2744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447C4B-AD0B-41B1-6A96-C803305DA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13" y="4133223"/>
            <a:ext cx="1687646" cy="2626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87C3D-10B6-1638-F7CE-E182645A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002" y="4107052"/>
            <a:ext cx="3413995" cy="2586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0AA1F-B0BA-79F1-607C-D1435A52F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555" y="1752648"/>
            <a:ext cx="3491713" cy="216486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2D8E992-F04C-677C-9166-658806AA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44" y="1690688"/>
            <a:ext cx="3409233" cy="21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F5B316B-CE89-9A22-2754-DD0B9B40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15" y="4028075"/>
            <a:ext cx="3748051" cy="25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42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F9AF-FE6B-9AF4-DAB3-8FB5C94B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Минко Николов, Музей на занаятите – Троян</a:t>
            </a:r>
            <a:br>
              <a:rPr lang="bg-BG" dirty="0"/>
            </a:br>
            <a:endParaRPr lang="en-B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C5EFD1-D703-E93D-6DB8-BC934BD7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497" y="1255399"/>
            <a:ext cx="2500558" cy="3722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E48AC-D82E-B040-3322-D1D807C2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46" y="5005449"/>
            <a:ext cx="2625680" cy="1724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C8F971-3E4F-6991-43D0-125DD4755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056" y="1229349"/>
            <a:ext cx="3942375" cy="2737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FE73FD-7101-095A-D154-ADEB557CB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037" y="4602916"/>
            <a:ext cx="1316658" cy="1999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07FB14-0519-C739-0ED1-1A665DFE3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71" y="1118301"/>
            <a:ext cx="2625680" cy="3439757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9F41231E-1D41-8C7A-AFCC-5B2753E1A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775357" y="1118302"/>
            <a:ext cx="2263362" cy="3785436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266B5F-56BB-4CB1-07C5-348E43360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5838" y="4068699"/>
            <a:ext cx="3540825" cy="2230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69666B-21ED-BC1E-2747-9532D0A87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42" y="4403143"/>
            <a:ext cx="1666652" cy="24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4A8E-2C9D-4732-39A7-DE15B0E3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Минко Николов, Научен архив на БАН,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228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7E5150-9FBB-566B-28A6-E3AFB1657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89" y="1564367"/>
            <a:ext cx="2995901" cy="4352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A17B8-CAF9-B267-9510-41841975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188" y="1947553"/>
            <a:ext cx="3134969" cy="4545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1C458-7C03-5462-764F-252A4137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230" y="2639332"/>
            <a:ext cx="2736016" cy="3853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D84A7-F1C7-A885-230F-FE314D60D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246" y="1475550"/>
            <a:ext cx="2787164" cy="39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64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9695-61E4-FFE5-18F5-BC359D06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Петко Росен, Държавен архив – Бургас,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825к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48913-DB42-5335-8292-D7EF976D2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92" y="1370026"/>
            <a:ext cx="3073096" cy="20589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1B913-AC2C-8CD4-87A5-5E034390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478" y="1370026"/>
            <a:ext cx="2152630" cy="3150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09EA8B-D566-9AA9-532A-23D74C61B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98" y="3847364"/>
            <a:ext cx="3872861" cy="2691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76D8F-8CDC-BABA-C019-481CE59F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92" y="3568642"/>
            <a:ext cx="1867467" cy="3012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36F048-5753-7FA0-C9D8-671CBF0C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357" y="4344996"/>
            <a:ext cx="2623670" cy="2160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0C9DCF-6954-F04B-D5D2-7F66163A2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142" y="1785392"/>
            <a:ext cx="2463049" cy="2237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F4179D-3F13-7E3C-0979-AA89A9E15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5018" y="2228850"/>
            <a:ext cx="2540604" cy="18172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A202E4-971D-6EBF-721E-84AA23B9E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8910" y="1592601"/>
            <a:ext cx="1458105" cy="21601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E5CCD4-9FA7-F4CE-6B24-D01A88CF97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7817" y="3847364"/>
            <a:ext cx="1937980" cy="26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253F-EAB4-B92D-8CBD-0D08CD77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Петко Росен, Държавен архив – Бургас,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825к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ACFBC4-00AE-DB84-4AC1-E9DCEC766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357" y="1294121"/>
            <a:ext cx="2174611" cy="35168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DE4C6-2CAE-A494-6985-51FD0197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95" y="1677431"/>
            <a:ext cx="2467511" cy="402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BFB14-45CC-BDC7-685F-2819040F2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952" y="1827768"/>
            <a:ext cx="2408352" cy="3905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B2501-4F01-8980-9091-2C731E938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590" y="4612847"/>
            <a:ext cx="2841429" cy="2081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BB7D0-917E-0D18-00F0-7B669248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893" y="1560944"/>
            <a:ext cx="2411455" cy="2983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2043F9-1145-F436-1E42-73E462F70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357" y="4927984"/>
            <a:ext cx="1957967" cy="1813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0A3A5B-5151-6869-29B6-ABB3C3E5A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392" y="3934043"/>
            <a:ext cx="1998954" cy="2713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DD20C-FF7D-EFD9-EDC0-5E3C605D2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871" y="3836787"/>
            <a:ext cx="1919297" cy="2908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A7892-D588-45E5-F58F-47737D89B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7134" y="3998302"/>
            <a:ext cx="2024040" cy="26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F58B-7152-B188-4645-15B69C14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Спиридон Казанджиев, Научен архив на БАН, ф. 40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C90B86-C9C7-FBF8-E693-2E10298AE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62" y="1491906"/>
            <a:ext cx="3149746" cy="19370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3A801-ABE1-2F8E-C17A-96756638E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743" y="4132612"/>
            <a:ext cx="1733164" cy="2499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7E827-7AD4-8EE9-E742-258C98AC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72" y="3617651"/>
            <a:ext cx="1890559" cy="2875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0FFAC-2127-4481-F6D0-250E13C3C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730" y="4276725"/>
            <a:ext cx="2914650" cy="2216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8F3740-87C0-DD5E-B607-C5E341D3C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081" y="2036040"/>
            <a:ext cx="3284447" cy="2096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9EE4D-B518-784D-AAC4-BA6A5DE56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441" y="1690688"/>
            <a:ext cx="3092302" cy="2216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9A8D71-D9F6-4687-0731-CD0A56149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690" y="1155571"/>
            <a:ext cx="1920126" cy="2880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D9A8A2-1290-5C3A-CCAB-9243C2872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624" y="4413757"/>
            <a:ext cx="2914651" cy="20791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F12235-EAD9-B1DE-8B33-3D4BA50E3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5996" y="4081684"/>
            <a:ext cx="1691048" cy="26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33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412E4-61DA-F890-0F38-9771133E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Стоян Каролев, Дом музей „Емилиян Станев“ – Велико Търново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135E85-E54C-3056-FA88-7EC032B76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" y="1690688"/>
            <a:ext cx="5384800" cy="3657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C6FB1-E829-BF60-6BF1-772F0DA9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134" y="1690688"/>
            <a:ext cx="5379319" cy="368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9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B605-8BC6-2B49-63E6-BD7F5E4D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Стоян Каролев,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194118-468E-5530-9C39-071104F56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360" y="1510940"/>
            <a:ext cx="1740730" cy="24575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E36E8-0AB3-7CEC-50F5-718243DF2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184" y="1989539"/>
            <a:ext cx="1616529" cy="2645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00FB3-F2BE-5B94-E51E-04F13B30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52" y="4017464"/>
            <a:ext cx="1951536" cy="2741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9B893E-3038-FBEC-B203-3686A3531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175" y="1667162"/>
            <a:ext cx="1416380" cy="2039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B80CF-EA5F-C218-31FE-8C57D7E55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736" y="3789717"/>
            <a:ext cx="1893403" cy="2802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0E6993-FD12-B5E5-0487-33626BE97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320" y="1739100"/>
            <a:ext cx="1781454" cy="2502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146437-8EBA-AAE5-464B-2E4E3A1F2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721" y="4550843"/>
            <a:ext cx="1298165" cy="21611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3D695D-E102-5B3B-58F1-66C5B87F05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8194" y="1597654"/>
            <a:ext cx="1929833" cy="30371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601A12-9EF0-032B-8DE6-7546256C8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8213" y="3974119"/>
            <a:ext cx="1371456" cy="21702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8CC2F3-9643-3515-4CD6-A020A98BC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8061" y="3988567"/>
            <a:ext cx="1820495" cy="27700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03D13F-F1DB-CB90-80CC-8AC877622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4581" y="3941916"/>
            <a:ext cx="1757391" cy="27700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F350FE-4646-C18E-C1C1-06ED33391E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5434" y="1477984"/>
            <a:ext cx="1740730" cy="24179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546539-0A88-786D-0BD5-2C0936B5A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33501" y="2514599"/>
            <a:ext cx="1181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25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62D8-0CA6-DE6D-5C22-47ADC1B71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Тодор Боров, НБКМ, ф. 849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4FF89-E909-45BF-46A7-368F4C9DF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58" y="1484414"/>
            <a:ext cx="3966858" cy="29156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783AE-CC39-ADCB-9EB8-C5C2D156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40" y="1493320"/>
            <a:ext cx="1940960" cy="2915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1A5F2-6CF4-F357-7F20-33F80E15D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917" y="3429000"/>
            <a:ext cx="1996964" cy="3212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2B360-0C43-0BFD-A201-8CA53CAE1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724" y="1484414"/>
            <a:ext cx="2746169" cy="3711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89A78F-00DB-A19D-C2F5-4B9C76704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36" y="4598721"/>
            <a:ext cx="3117272" cy="2119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F244A7-52B9-A9F7-3DAB-001492C18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373" y="4252661"/>
            <a:ext cx="3547921" cy="2465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E03AA7-2A98-6AFE-3ECF-E9F4C62EA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8917" y="365125"/>
            <a:ext cx="2142801" cy="30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7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E906-697A-6DFF-B3FE-DB82C569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Тодор Боров, НБКМ, ф. 849</a:t>
            </a:r>
            <a:endParaRPr lang="en-B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3E660-8649-FB48-E6D5-10DC93D67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436" y="1253331"/>
            <a:ext cx="294440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58189-29C7-183A-A880-2FC9DCFA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48" y="2078653"/>
            <a:ext cx="3307487" cy="435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76E96-33E5-C587-3715-C9B584CD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74" y="1424025"/>
            <a:ext cx="3149568" cy="4447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929766-8369-79E0-C534-5BF002411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607" y="1253331"/>
            <a:ext cx="2462527" cy="3675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2E0123-EF8D-718A-CDDE-A458F0C44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036" y="2749588"/>
            <a:ext cx="2793143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74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9772-B4F0-9B2E-4ABA-8236A47F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Александър Балабанов, НЛМ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460DB55-43B2-5DEE-9700-45F6F9F90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904" y="1508249"/>
            <a:ext cx="5080000" cy="36195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EF76E-1264-84A0-5B40-10BB69EBB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68" y="4432300"/>
            <a:ext cx="5080000" cy="242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5B8CD4-895B-014E-F8DC-6E990DFC2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668" y="627742"/>
            <a:ext cx="3276600" cy="5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C4A358-50AF-C402-EFFA-CC462CD71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904" y="3511551"/>
            <a:ext cx="5080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6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0038-808E-F55D-2C1A-AD41EB80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Тончо Жечев, личен архив на Здравко Петров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323CD7-27C0-4749-5182-3956A96E8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367" y="1719543"/>
            <a:ext cx="3442810" cy="21632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2AF3E-CAC0-5AC2-D574-DC39A347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585" y="1690688"/>
            <a:ext cx="3926361" cy="2615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43C0D-5525-6AF6-29E7-7B474C363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148" y="4207900"/>
            <a:ext cx="3126072" cy="2219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B73EA-BC02-C80D-3AE7-77136C93E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43" y="4241508"/>
            <a:ext cx="3278855" cy="2185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748155-9B22-6031-0929-C9B675D45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069" y="4446462"/>
            <a:ext cx="1560251" cy="22936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999DC2-B05D-EB85-6D0C-CD3409527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052" y="4518807"/>
            <a:ext cx="3133189" cy="2115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610B60-96AA-8672-6FCA-95D3D39D1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159" y="1690688"/>
            <a:ext cx="3278854" cy="2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71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3687-84BB-0090-681A-4CBC50F8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Цветан Минков, ДА Архиви, ЦДА – 12,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982к</a:t>
            </a:r>
            <a:r>
              <a:rPr lang="en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8588B3-0E39-2615-C739-69AF6D83D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77" y="1243200"/>
            <a:ext cx="2863934" cy="18854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8ACAE-F3D1-8EE4-1277-EFC10D1FA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722" y="4228876"/>
            <a:ext cx="3347348" cy="246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37A8F-9A7C-1A9C-D828-7F7C0CAB3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79" y="3204138"/>
            <a:ext cx="2863933" cy="1799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22A0B-C847-9144-F6AD-A3A524F59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387" y="1828475"/>
            <a:ext cx="3549683" cy="2183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0E156-D98A-1886-31F5-14E7F307B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435" y="4467047"/>
            <a:ext cx="2706024" cy="1799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3B957-90E9-DFAD-32BF-AFD8A0DB8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739" y="4454390"/>
            <a:ext cx="2633423" cy="1799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7AE7-ADD4-95E1-D6DE-6CF18233C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543" y="1590528"/>
            <a:ext cx="2780271" cy="1816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637DF-3D10-5D48-7822-93BAF231B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4739" y="2262366"/>
            <a:ext cx="2611828" cy="1732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DB94E-1B93-1B8A-5F08-AF270A7A91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379" y="5154673"/>
            <a:ext cx="2425328" cy="15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9D74-2119-2387-D8A1-C8C89CE1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Александър Балабанов, НБКМ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9E5509-EFDD-0743-4332-EDA929C47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01" y="1531918"/>
            <a:ext cx="3514877" cy="48185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D07E3B-2C72-D8C0-84AB-629EE4409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97" y="1395021"/>
            <a:ext cx="3238182" cy="5167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BF89B-4F58-B647-5121-EC8535A17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845" y="1429430"/>
            <a:ext cx="4123247" cy="2618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E0950-44A0-25BC-3C78-867B2F87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111" y="4188861"/>
            <a:ext cx="1970714" cy="26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6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20E5-0267-67D8-30DF-26716099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Боян Ничев,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A2834-1C4C-6946-A5C5-5CC3DB6A8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1252"/>
            <a:ext cx="262820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957FE-C8BC-7262-FD7C-CE429DC6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26" y="1490351"/>
            <a:ext cx="2115827" cy="3237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78CF-9CF8-B7B9-DD5C-598DAA8A5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468" y="1490351"/>
            <a:ext cx="2115827" cy="3503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152A-6F32-5DD8-F903-C6F27CE62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89" y="3620784"/>
            <a:ext cx="1935903" cy="3237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C8DCE-8CD8-7247-99E4-6440180C4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443" y="506480"/>
            <a:ext cx="1811381" cy="3114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266F9-5415-BB8E-7CEA-273EBAF06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872" y="3429000"/>
            <a:ext cx="2095112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74396C-A5E9-8633-A2B9-8FE874D6A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8367" y="506480"/>
            <a:ext cx="1811381" cy="2866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C78AF-0383-2E6E-B46C-1ACF7C6AF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9688" y="3747915"/>
            <a:ext cx="1737756" cy="28962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7328B9-7BF0-3B2B-E5C5-6FB0B251AA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0554" y="3930733"/>
            <a:ext cx="1656020" cy="27785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1A0B19-6A32-61D3-1841-6FFE9F314C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4888" y="1109654"/>
            <a:ext cx="1736666" cy="292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6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D30D4-ECC0-1C78-AD4E-E62333B1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Боян Ничев, личен архив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01F5DC-8C25-8CAC-2B3C-D34DA8C7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47501"/>
            <a:ext cx="2360437" cy="23746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7F591-E695-8A27-4761-E3E3750F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61849"/>
            <a:ext cx="2335995" cy="2374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83E93C-3AB5-1081-60DF-792CFE077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71" y="1647501"/>
            <a:ext cx="2335996" cy="2411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3ED8FF-48FD-4C70-C08E-9C93DC7B5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955" y="1644098"/>
            <a:ext cx="2335996" cy="2461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7FFA24-3BD7-EBFE-75E2-6F5C86845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71" y="4261849"/>
            <a:ext cx="2335996" cy="2345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BBC4F2-B5AC-A2FD-EB50-38EA70617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905" y="4335624"/>
            <a:ext cx="2164456" cy="2300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5E149C-F6F3-F253-F4E2-4BFA907BA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739" y="1897967"/>
            <a:ext cx="3250056" cy="42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6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91BE0-36B2-7383-189B-3A046962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Боян Пенев, Университетски архив на СУ „Св. Климент Охридски“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AFDEE9-5BB3-EA52-F043-3155B6A71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22" y="1296494"/>
            <a:ext cx="2100930" cy="27050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C3F44-B13F-82C1-5504-68E527398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33" y="2119289"/>
            <a:ext cx="2494610" cy="4067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9E52D-57F2-6328-53AE-44416763B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843" y="1690688"/>
            <a:ext cx="2388643" cy="301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B89EE8-C9D3-226D-B005-279C35B81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931" y="3196135"/>
            <a:ext cx="1964606" cy="3220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A3825B-E695-07B8-3A3B-006E24822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666" y="3523805"/>
            <a:ext cx="1779270" cy="2772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C92536-F8FA-65FB-D71E-74272E093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048" y="1153526"/>
            <a:ext cx="2102537" cy="3523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DFA4B6-4435-1744-7B97-9EBEF2A58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1945" y="3975549"/>
            <a:ext cx="1725847" cy="2821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D17AB0-F1A9-C284-8FD8-3DD50FBF1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231" y="3738864"/>
            <a:ext cx="1725847" cy="2754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1D0AC4-0BF6-4AAE-0BAC-DFFEED7DE6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5755" y="5189215"/>
            <a:ext cx="2002055" cy="1331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8006FC-9D3E-FC74-FC2B-C85E773C01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1497" y="5167312"/>
            <a:ext cx="2337117" cy="1546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D8705B-5A5A-78F5-D967-A5FBF2DEDB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3990" y="1690688"/>
            <a:ext cx="2395985" cy="1429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205F73-6506-0B94-591F-7787D7A511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7249" y="4727658"/>
            <a:ext cx="1465491" cy="18868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E5F6F1-882C-3BD4-E338-3A5BBBAE0F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1497" y="3596719"/>
            <a:ext cx="1205614" cy="15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FD87-F152-7FAD-65DF-03DFD290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 Архиви, ЦДА – 12, 125к</a:t>
            </a:r>
            <a:br>
              <a:rPr lang="en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1706E62-3240-0B25-F2A0-252012B7C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508" y="1253331"/>
            <a:ext cx="1980225" cy="277601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36F3C-AB38-8EE9-94A7-C5626247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963" y="1237580"/>
            <a:ext cx="2047390" cy="2617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1B4ED-7190-E2B4-AA42-022E0C056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189" y="1253331"/>
            <a:ext cx="2620810" cy="211355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DE2C4B1-534B-D490-C894-E607792B6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97" y="4191990"/>
            <a:ext cx="3422925" cy="229336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CE9546-56EA-A5AC-BEF8-05C2865BE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796" y="5207133"/>
            <a:ext cx="2362557" cy="1594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9790DD-8745-11AC-6016-92AA558D7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7796" y="3774915"/>
            <a:ext cx="2237682" cy="1349575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D3A5405-9F37-D2AA-1715-0E9C3FB1C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028" y="3491113"/>
            <a:ext cx="1960549" cy="3249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884113-65F9-302D-54BC-143A3679D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2835" y="1144392"/>
            <a:ext cx="1960549" cy="2698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DCC5F2-2C40-2CC3-B999-FA0843290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8506" y="3477799"/>
            <a:ext cx="1901767" cy="3160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FC5EA7-E24B-DA0B-6CBC-F42FECC1C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5413" y="3491113"/>
            <a:ext cx="1962257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1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7496-7D03-F671-D95D-8D17575D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46" y="212840"/>
            <a:ext cx="10515600" cy="1325563"/>
          </a:xfrm>
        </p:spPr>
        <p:txBody>
          <a:bodyPr/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 Архиви, ЦДА – 12, 125к</a:t>
            </a:r>
            <a:endParaRPr lang="en-B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AA55B3-36F7-7E2E-B32B-1AD638179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86" y="1528742"/>
            <a:ext cx="2864630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E0E41-E70F-879B-8A0C-106108C06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602" y="1528742"/>
            <a:ext cx="2683324" cy="435133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0045DDA-B4C8-7EBD-3059-889689B4B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62" y="3094502"/>
            <a:ext cx="3070574" cy="362666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44F1461-A7C7-CA2B-D660-3097DE512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471" y="3616236"/>
            <a:ext cx="2401144" cy="310492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2AA8CE2-B6DB-4CE2-B674-68B130619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566" y="3351006"/>
            <a:ext cx="2645575" cy="337015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3D4CE6A-BCA1-70FB-96BE-AC7E45D7B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026" y="3989389"/>
            <a:ext cx="2171761" cy="2731776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21DBB11-25CF-57A1-7536-5034626F2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129" y="4506699"/>
            <a:ext cx="1782645" cy="2214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8BCE39-346B-37D9-D38D-F2C38406D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1684" y="1039640"/>
            <a:ext cx="1765433" cy="2234725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7A764F07-441C-CD66-EE57-0A6BFC11E1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3786" y="1059898"/>
            <a:ext cx="1782646" cy="22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0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251</Words>
  <Application>Microsoft Macintosh PowerPoint</Application>
  <PresentationFormat>Widescreen</PresentationFormat>
  <Paragraphs>33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Проект „Дигитална библиотека „Българска литературна критика“</vt:lpstr>
      <vt:lpstr>ЧАСТ 1</vt:lpstr>
      <vt:lpstr>Александър Балабанов, НЛМ</vt:lpstr>
      <vt:lpstr>Александър Балабанов, НБКМ</vt:lpstr>
      <vt:lpstr>Боян Ничев, личен архив</vt:lpstr>
      <vt:lpstr>Боян Ничев, личен архив</vt:lpstr>
      <vt:lpstr>Боян Пенев, Университетски архив на СУ „Св. Климент Охридски“</vt:lpstr>
      <vt:lpstr>Васил Пундев, ДА Архиви, ЦДА – 12, 125к </vt:lpstr>
      <vt:lpstr>Васил Пундев, ДА Архиви, ЦДА – 12, 125к</vt:lpstr>
      <vt:lpstr>Георги Константинов, НЛМ</vt:lpstr>
      <vt:lpstr>Георги Константинов, НЛМ</vt:lpstr>
      <vt:lpstr>Георги Цанев, личен архив</vt:lpstr>
      <vt:lpstr>Димитър Б. Митов, НЛМ</vt:lpstr>
      <vt:lpstr>Димитър Б. Митов, НЛМ</vt:lpstr>
      <vt:lpstr>Ефрем Каранфилов, НЛМ и личен архив</vt:lpstr>
      <vt:lpstr>Здравко Петров, личен архив</vt:lpstr>
      <vt:lpstr>Иван Мешеков, НЛМ</vt:lpstr>
      <vt:lpstr>Константин Гълъбов, НЛМ</vt:lpstr>
      <vt:lpstr>Кръстьо Куюмджиев, личен архив</vt:lpstr>
      <vt:lpstr>Малчо Николов, Университетски архив на НБУ</vt:lpstr>
      <vt:lpstr>Минко Николов, Музей на занаятите – Троян </vt:lpstr>
      <vt:lpstr>Минко Николов, Научен архив на БАН,  ф. 228</vt:lpstr>
      <vt:lpstr>Петко Росен, Държавен архив – Бургас,  ф. 825к</vt:lpstr>
      <vt:lpstr>Петко Росен, Държавен архив – Бургас,  ф. 825к</vt:lpstr>
      <vt:lpstr>Спиридон Казанджиев, Научен архив на БАН, ф. 40 к</vt:lpstr>
      <vt:lpstr>Стоян Каролев, Дом музей „Емилиян Станев“ – Велико Търново</vt:lpstr>
      <vt:lpstr>Стоян Каролев, личен архив</vt:lpstr>
      <vt:lpstr>Тодор Боров, НБКМ, ф. 849</vt:lpstr>
      <vt:lpstr>Тодор Боров, НБКМ, ф. 849</vt:lpstr>
      <vt:lpstr>Тончо Жечев, личен архив на Здравко Петров</vt:lpstr>
      <vt:lpstr>Цветан Минков, ДА Архиви, ЦДА – 12,  ф. 982к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„Дигитална библиотека „Българска литературна критика“</dc:title>
  <dc:creator>Александра Антонова</dc:creator>
  <cp:lastModifiedBy>Александра Антонова</cp:lastModifiedBy>
  <cp:revision>41</cp:revision>
  <dcterms:created xsi:type="dcterms:W3CDTF">2022-06-15T10:32:27Z</dcterms:created>
  <dcterms:modified xsi:type="dcterms:W3CDTF">2022-06-19T06:35:32Z</dcterms:modified>
</cp:coreProperties>
</file>